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51" r:id="rId3"/>
    <p:sldMasterId id="2147483650" r:id="rId4"/>
    <p:sldMasterId id="2147483832" r:id="rId5"/>
  </p:sldMasterIdLst>
  <p:notesMasterIdLst>
    <p:notesMasterId r:id="rId70"/>
  </p:notesMasterIdLst>
  <p:sldIdLst>
    <p:sldId id="277" r:id="rId6"/>
    <p:sldId id="278" r:id="rId7"/>
    <p:sldId id="279" r:id="rId8"/>
    <p:sldId id="363" r:id="rId9"/>
    <p:sldId id="384" r:id="rId10"/>
    <p:sldId id="381" r:id="rId11"/>
    <p:sldId id="382" r:id="rId12"/>
    <p:sldId id="385" r:id="rId13"/>
    <p:sldId id="35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352" r:id="rId42"/>
    <p:sldId id="353" r:id="rId43"/>
    <p:sldId id="298" r:id="rId44"/>
    <p:sldId id="299" r:id="rId45"/>
    <p:sldId id="300" r:id="rId46"/>
    <p:sldId id="357" r:id="rId47"/>
    <p:sldId id="361" r:id="rId48"/>
    <p:sldId id="306" r:id="rId49"/>
    <p:sldId id="356" r:id="rId50"/>
    <p:sldId id="364" r:id="rId51"/>
    <p:sldId id="386" r:id="rId52"/>
    <p:sldId id="389" r:id="rId53"/>
    <p:sldId id="378" r:id="rId54"/>
    <p:sldId id="366" r:id="rId55"/>
    <p:sldId id="367" r:id="rId56"/>
    <p:sldId id="368" r:id="rId57"/>
    <p:sldId id="369" r:id="rId58"/>
    <p:sldId id="379" r:id="rId59"/>
    <p:sldId id="380" r:id="rId60"/>
    <p:sldId id="372" r:id="rId61"/>
    <p:sldId id="373" r:id="rId62"/>
    <p:sldId id="374" r:id="rId63"/>
    <p:sldId id="375" r:id="rId64"/>
    <p:sldId id="387" r:id="rId65"/>
    <p:sldId id="376" r:id="rId66"/>
    <p:sldId id="377" r:id="rId67"/>
    <p:sldId id="362" r:id="rId68"/>
    <p:sldId id="383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00"/>
    <a:srgbClr val="FF9900"/>
    <a:srgbClr val="663300"/>
    <a:srgbClr val="FFFFCC"/>
    <a:srgbClr val="6666FF"/>
    <a:srgbClr val="000099"/>
    <a:srgbClr val="B4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20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471FCB8-5A66-734A-9E93-914A73BDB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8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B2D673-FA7B-2F4A-BF63-156439055885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3AC53-5F1D-8D47-BFE8-C1CD816AA04E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FDD935-8B15-F446-8F6C-5D75234091D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8032D-C02D-CF44-85F4-C55687BB1FFC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5E3E8B-1B3E-854C-BAFF-F75943FCCF28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37D74B-0DC9-C644-95CC-E9D5ED4D687C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37E43F-CE00-AA4C-B767-784C267C8B83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BF0187-294A-CE4F-9EBB-8B181529D617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06787F-CD5D-9E44-881C-7D2DA48FE6E7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1FABBF-B923-7C45-A5C7-3C2AE9BB7978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16633-E080-CB42-921B-A6969FBB5484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58996E-50D0-484F-8A5E-E012C8C4F2FA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C2DE7C-981A-8747-8116-B215BF7CC71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D1C8C-69EB-8D48-8157-CBD84DA87B02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CA7E56-6ED5-0645-9553-BC991F0B8F7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A3DBC0-6367-1645-96A3-79C562D0FDDF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5A2E54-48BA-2F4B-B3E0-A25268A0FD71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647BC5-0813-9C45-A2B7-ADCE667D7A54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540D69-64B9-5B4A-8D0D-EEEAE567A089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8E200-F941-374C-A47B-C3DCCDF2547D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1AF92-F092-6945-893E-228862724537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CFE311-D7BA-2E4E-ABD2-1C8DA060DF71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51ECC7-8A7B-394B-AB56-0F00F9C8C16D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487585-ED17-7049-9F84-5FCA18C894C5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7FBE97-66AB-B948-B5E7-641C4B464709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174244-C893-7C47-AE49-4B312B6E564C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15EF1-E1C8-F043-B4B1-D43D9B7578AA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FC4BC2-D37A-1C49-8B4C-7CC5F157EBAB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AC3EA9-F98E-184E-B3BB-45EB2821C720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6893CB-9CDA-D643-9A57-09EFF963FB62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477E34-A3BA-4B43-8984-C00850E915DD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80B240-B110-F348-B487-5C512D67A2FC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DDF81-2EB4-2C43-BA6C-AFABE1B5500A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847E41-2BE1-8148-BDDE-8933A21EC7B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8FD91-CBAE-4644-99F9-FE7EC1FF2E25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2288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3164F-F54E-854A-9229-BBE8AD910121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249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D6A088-A7D1-904D-8393-60837366CF0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C62717-E721-6C4B-9D60-32AD6CC4E5BF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29026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BB7D59-D513-6746-BFAA-CAC8F7C6A737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A6DE75-1C32-2F4B-95E9-50C8838030A4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939930-28E6-574D-B59C-6EB83DA62CB9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35170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778005-2EDF-C04B-AC2B-ACDEE6E4FE10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3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D31D34-A734-7D44-89C9-2A9306823AD6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F09CE-15DD-8C40-BE96-EFDAE2165C55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41314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4131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EC3B92-2F94-9A40-8EFE-4780C27F5BE2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13E45E-1D1D-294D-9678-3BBD34C1A999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0E3D01-BCB7-3740-B2EA-915AABFF1FE8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8CF25F-4BC3-9E43-9C09-4655F70E278D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679970-2573-6F46-ACA2-4416A912F668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422E7-B937-C243-A916-0AE795AC0142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1670A4-5348-5843-BE61-DF1DCD01B7CF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6B687A-4BC4-EA43-9B6C-A4BB27233E7E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14D777-1B8A-134B-8F0A-87DDB1D74B45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E7C863-78D6-4840-B65E-93CE5C6EAFCD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3E056C-2BCA-9647-BAC3-9E0E43B6E558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2C8C38-467F-0645-9E0B-D109672ECE4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D98A19-81F7-CD47-8361-F9E98577BA9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163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99F66-08F1-104A-9090-5B9B2AE37794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7B22C1-25A6-2646-9B35-CCAC6B812373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EF58EB-52ED-E045-85ED-CA344AE639CB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6998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F9E4A7-F2C3-B94E-A924-059CC66DE814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72034" name="Rectangle 2"/>
          <p:cNvSpPr>
            <a:spLocks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2E26C8-79F7-9140-AFBB-A2CFF0ED519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1ECB54-CC3C-7E4C-95BF-3A6D149DF9C7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6C04C-D46C-D646-90B8-7C024CAB452B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7D216-C7BE-4C44-95C1-517366E7A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50D4E-42F3-1A4A-95FD-C3A2F0DAE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0AA65-92F9-F048-B42D-12EAC65E8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0062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0381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51792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523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6263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2640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4504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98478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7BD-A16A-E445-B587-5F36CF37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06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73910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257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3964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0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268E4-1484-4048-B830-35C3C396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1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F29A-62B5-CE40-8373-ABCF382CB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96C2B-D613-B346-AED7-1378E0048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7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C7C9-1917-9648-82F9-BF7D0E75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53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65D88-1A55-DA41-979D-B21381FAC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97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41B78-A932-B444-ABD5-0C62D719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2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D9310-45F4-AF4B-B26D-A8A3A0C2E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0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3BA8-3866-6B48-89F4-2214989F3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5F3BC-0E48-9640-9FE2-41DA28F4A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49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5B740-3FAE-F744-995C-34CEC1C76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61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2EB9E-B707-DC46-9BB5-69DEBE6A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44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79678-E2D8-CF40-BA11-0440CDA90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5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203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7105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46762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273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234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3360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9DE58-B967-7043-98BD-1F6015E3E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0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151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8243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148071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839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3711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B0EA2BE-DF9C-2449-8287-EFC275B3B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2822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11FA2A4-6ED2-F44B-8B93-7BB5D4549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377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D233BD-C582-D94B-A579-83AFD5BED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979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E602DC-7C4A-B545-95DB-33C9D4A6E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694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39BA726-E701-634E-9490-9AF004C1B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4267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FA0F-78A9-CD40-AFEC-853AF614A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97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24B02F8-E6D6-3040-B06B-1C2F2C65A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313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B78A3D-751F-B147-AA4C-380D4FFD8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5968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23C62B8-0407-6047-A02D-0DD5A2520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860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DBD1E1-C688-E54A-A3EA-18F57D70B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613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96564D-C9AD-EF46-99F3-78AAE1914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64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6C37ED2-79C4-8240-8C1A-63C5128E3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3260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9B708E4-DBAD-5248-B602-5D8195605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37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5FD14-3858-6C45-8CD6-2D65E8423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2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80DB-C82D-0F4E-813B-845B9195E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8430-7175-E44E-93D3-47261CE01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87660-41A1-424D-A228-E876F32D9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Geneva" charset="0"/>
              </a:defRPr>
            </a:lvl1pPr>
          </a:lstStyle>
          <a:p>
            <a:pPr>
              <a:defRPr/>
            </a:pPr>
            <a:fld id="{917F47A9-6E18-7049-B686-64A28B44C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9184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28" charset="0"/>
                  <a:ea typeface="+mn-ea"/>
                  <a:cs typeface="+mn-cs"/>
                </a:endParaRPr>
              </a:p>
            </p:txBody>
          </p:sp>
          <p:sp>
            <p:nvSpPr>
              <p:cNvPr id="1332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2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3315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900" b="1" smtClean="0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altLang="zh-CN" sz="1000" b="1" smtClean="0">
                <a:solidFill>
                  <a:srgbClr val="FFFFFF"/>
                </a:solidFill>
                <a:cs typeface="Arial" charset="0"/>
              </a:rPr>
              <a:t>2006</a:t>
            </a:r>
            <a:r>
              <a:rPr lang="en-US" altLang="zh-CN" sz="900" b="1" smtClean="0">
                <a:solidFill>
                  <a:srgbClr val="FFFFFF"/>
                </a:solidFill>
                <a:cs typeface="Arial" charset="0"/>
              </a:rPr>
              <a:t> TBBMI</a:t>
            </a:r>
          </a:p>
        </p:txBody>
      </p:sp>
      <p:sp>
        <p:nvSpPr>
          <p:cNvPr id="291873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69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269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28" charset="0"/>
                <a:ea typeface="+mn-ea"/>
                <a:cs typeface="+mn-cs"/>
              </a:endParaRPr>
            </a:p>
          </p:txBody>
        </p:sp>
        <p:sp>
          <p:nvSpPr>
            <p:cNvPr id="143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9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9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cs typeface="Geneva" charset="0"/>
              </a:defRPr>
            </a:lvl1pPr>
          </a:lstStyle>
          <a:p>
            <a:pPr>
              <a:defRPr/>
            </a:pPr>
            <a:fld id="{2C4FD22B-F94A-E240-8E3C-EFAF9F713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 smtClean="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 smtClean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 xmlns:p14="http://schemas.microsoft.com/office/powerpoint/2010/main"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defTabSz="914353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E9D2CCF-33EA-9945-8800-B387D74AC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8.jpe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Relationship Id="rId16" Type="http://schemas.openxmlformats.org/officeDocument/2006/relationships/image" Target="../media/image12.jpeg"/><Relationship Id="rId17" Type="http://schemas.openxmlformats.org/officeDocument/2006/relationships/image" Target="../media/image13.jpeg"/><Relationship Id="rId18" Type="http://schemas.openxmlformats.org/officeDocument/2006/relationships/image" Target="../media/image14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slideLayout" Target="../slideLayouts/slideLayout18.xml"/><Relationship Id="rId10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-100013"/>
            <a:ext cx="9144000" cy="6958013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1042988" y="0"/>
            <a:ext cx="61960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起初</a:t>
            </a: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”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4925" y="5876925"/>
            <a:ext cx="9109075" cy="90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0488" tIns="44450" rIns="90488" bIns="44450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Dr. Rick Griffith, Singapore Bible College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www.biblestudydownloads.com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56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天创造</a:t>
            </a:r>
            <a:endParaRPr lang="en-US" sz="5600" b="1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/>
          </a:p>
        </p:txBody>
      </p:sp>
      <p:grpSp>
        <p:nvGrpSpPr>
          <p:cNvPr id="60420" name="Group 6"/>
          <p:cNvGrpSpPr>
            <a:grpSpLocks/>
          </p:cNvGrpSpPr>
          <p:nvPr/>
        </p:nvGrpSpPr>
        <p:grpSpPr bwMode="auto">
          <a:xfrm>
            <a:off x="152400" y="228600"/>
            <a:ext cx="1066800" cy="838200"/>
            <a:chOff x="96" y="144"/>
            <a:chExt cx="672" cy="528"/>
          </a:xfrm>
        </p:grpSpPr>
        <p:sp>
          <p:nvSpPr>
            <p:cNvPr id="60421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0422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400" b="1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rPr>
                <a:t>创造</a:t>
              </a: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810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343400" y="5791200"/>
            <a:ext cx="480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起初神创造天地 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247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247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npo0000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0"/>
            <a:ext cx="3048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空虚混沌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667000" y="304800"/>
            <a:ext cx="4038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-228600" y="58674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地是空虚混沌，渊面黑暗；神的灵运行在水面上。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451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51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228600"/>
            <a:ext cx="1905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971800" y="457200"/>
            <a:ext cx="396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sz="3000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5600" y="54864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神说：“要有光。”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就有光。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(3). 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656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656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656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/>
            <a:r>
              <a:rPr lang="zh-CN" altLang="en-US" sz="2800"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800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24200" y="365125"/>
            <a:ext cx="3810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48000" y="53340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神称光为昼，称暗为夜。有晚上，有早晨，这是头一天。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8613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8614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8615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72400" y="152400"/>
            <a:ext cx="1219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5638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神说：诸水之间要有空气，将水分为上下。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(6).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0661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0662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0663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npo0000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r="70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848600" y="228600"/>
            <a:ext cx="11430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空气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28600" y="556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神就造出空气，将空气以下的水，空气以上的水分开了。              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(7).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270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271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271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npo0000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152400"/>
            <a:ext cx="183515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432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1524000"/>
            <a:ext cx="563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神称空气为天 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ja-JP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“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” 8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 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475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475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475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819400" y="3048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第二天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57150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有晚上，有早晨，是第二天。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8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680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680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71800" y="2889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5000" y="3733800"/>
            <a:ext cx="510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神说：“天下的水要聚在一处，使旱地露出来。”事就这样成了。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(9).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885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885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希伯来文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sz="4800" b="1">
                <a:latin typeface="Hebpar" charset="0"/>
              </a:rPr>
              <a:t>ty</a:t>
            </a:r>
            <a:r>
              <a:rPr lang="en-US" sz="4800" b="1">
                <a:latin typeface="Hebpar" charset="0"/>
              </a:rPr>
              <a:t>v</a:t>
            </a:r>
            <a:r>
              <a:rPr lang="he-IL" sz="4800" b="1">
                <a:latin typeface="Hebpar" charset="0"/>
              </a:rPr>
              <a:t>arb</a:t>
            </a:r>
            <a:endParaRPr lang="he-IL" sz="4800" b="1">
              <a:solidFill>
                <a:schemeClr val="bg1"/>
              </a:solidFill>
              <a:latin typeface="Hebpar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0600" y="4327525"/>
            <a:ext cx="662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		根源，来源，诞生</a:t>
            </a:r>
            <a:endParaRPr lang="en-US" sz="4000" b="1" i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86400" y="1752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bereshith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希腊文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Greekth" charset="0"/>
              </a:rPr>
              <a:t>genesij</a:t>
            </a:r>
            <a:endParaRPr lang="en-US" sz="4400" b="1">
              <a:solidFill>
                <a:schemeClr val="bg1"/>
              </a:solidFill>
              <a:latin typeface="Greekth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00200" y="24384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 起初</a:t>
            </a:r>
            <a:endParaRPr lang="en-US" altLang="zh-CN" sz="4000" b="1" i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953000" y="3657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genesis</a:t>
            </a:r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91440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经卷名称</a:t>
            </a:r>
          </a:p>
        </p:txBody>
      </p:sp>
      <p:pic>
        <p:nvPicPr>
          <p:cNvPr id="4404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739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621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95600" y="517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86400" y="3657600"/>
            <a:ext cx="3505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神称旱地为地，称水的聚处为海。神看着是好的。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(10).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090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090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地和海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152400"/>
            <a:ext cx="28194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青草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43200" y="122238"/>
            <a:ext cx="31496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8610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神说：“地要发生青草和结种子的菜蔬，并结果子的树木，各从其类，果子都包着核。” 事就这样成了。于是地发生了青草和结种子的菜蔬，各从其类；并结果子的树木，各从其类，果子都包着核。神看着是好的。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(11-12).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294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295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295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19625" y="1955800"/>
            <a:ext cx="3152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第三天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00800" y="3581400"/>
            <a:ext cx="2743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有晚上，有早晨，是第三天。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499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499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8499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7432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71800" y="4413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4800" y="5105400"/>
            <a:ext cx="80772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神说：“天上要有光体，可以分昼夜，作记号，定节令，日子，年岁。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(14);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704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704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7" descr="npo0000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25717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5846763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并要发光在天空，普照在地上。事就这样成了。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909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909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909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76200"/>
            <a:ext cx="4038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太阳与月亮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Picture17 (Medi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5" b="4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048000" y="211138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105525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于是神造了两个大光，大的管昼。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114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114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9114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15240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7" descr="npo0000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8"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71800" y="2127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38862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小的管夜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318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319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318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月阳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029200" y="4876800"/>
            <a:ext cx="388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又造从星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9523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523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523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从星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8956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第四天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52419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就把这些光摆列在天空，普照在地上，管理昼夜，分别明暗。神看着是好的。有晚上，有早晨，是第四日。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(17-19).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728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728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663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152400"/>
            <a:ext cx="3048000" cy="533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352800" y="455613"/>
            <a:ext cx="3048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4416425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神说：“水要多多滋生有生命的物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20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)…”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933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933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创世记之问题</a:t>
            </a:r>
            <a:endParaRPr lang="en-US" altLang="zh-CN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066800" y="1371600"/>
            <a:ext cx="29638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8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创造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90600" y="2514600"/>
            <a:ext cx="5715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人从那里莱？</a:t>
            </a:r>
            <a:r>
              <a:rPr lang="en-US" altLang="ja-JP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世界为何有罪恶？</a:t>
            </a:r>
            <a:r>
              <a:rPr lang="en-US" altLang="ja-JP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我们有盼望吗？</a:t>
            </a:r>
            <a:endParaRPr lang="en-US" sz="44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0" y="2286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62400" y="4886325"/>
            <a:ext cx="525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“…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要有雀鸟飞在地面以上，天空之中。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”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(20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138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138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138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雀鸟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7" descr="npo0000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971800" y="3651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5089525"/>
            <a:ext cx="5029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神就造出大鱼和水中所滋生各样有生命的动物，各从其类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(21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342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343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343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342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金鱼</a:t>
            </a:r>
            <a:endParaRPr lang="en-US" altLang="zh-CN" sz="24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4810125"/>
            <a:ext cx="4038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又造出各样飞鸟，各从其类。神看着是好的。</a:t>
            </a:r>
            <a:r>
              <a:rPr lang="en-US" altLang="ja-JP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(21</a:t>
            </a:r>
            <a:r>
              <a:rPr lang="zh-CN" altLang="en-US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下</a:t>
            </a:r>
            <a:r>
              <a:rPr lang="en-US" altLang="ja-JP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).</a:t>
            </a:r>
            <a:endParaRPr lang="en-US" sz="32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0547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547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547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企鹅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895600" y="152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b="1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54324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神就赐福给这一切，说：“滋生繁多，充满海中的水；雀鸟也要多生在地上。”</a:t>
            </a:r>
            <a:r>
              <a:rPr 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 (22).</a:t>
            </a:r>
          </a:p>
        </p:txBody>
      </p:sp>
      <p:grpSp>
        <p:nvGrpSpPr>
          <p:cNvPr id="10752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752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752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滋生繁多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95600" y="136525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第五天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248400" y="4657725"/>
            <a:ext cx="2667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有晚上，有早晨，是第五日。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957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957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957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76200"/>
            <a:ext cx="2514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6" descr="npo0000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r="819" b="2797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76200" y="4038600"/>
            <a:ext cx="8915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神说：“地要生出活物来，各从其类；牲畜，昆虫，野兽，各从其类。”事就这样成了。于是神造出野兽，各从其类；牲畜，各从其类；地上一切昆虫，各从其类。神看着是好的。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(24-25).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162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162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162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76200"/>
            <a:ext cx="3200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动物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971800" y="381000"/>
            <a:ext cx="3048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76400" y="3505200"/>
            <a:ext cx="6019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神说：“我们要照着我们的形象，按着我们的样式造人，使他们管理海里的鱼，空中的鸟，地上的牲畜和全地，并地上所爬的一切昆虫。”</a:t>
            </a:r>
            <a:r>
              <a:rPr lang="en-US" altLang="zh-CN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(26).</a:t>
            </a:r>
          </a:p>
        </p:txBody>
      </p:sp>
      <p:grpSp>
        <p:nvGrpSpPr>
          <p:cNvPr id="11366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367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367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366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人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971800" y="6096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15715" name="Group 4"/>
          <p:cNvGrpSpPr>
            <a:grpSpLocks/>
          </p:cNvGrpSpPr>
          <p:nvPr/>
        </p:nvGrpSpPr>
        <p:grpSpPr bwMode="auto">
          <a:xfrm>
            <a:off x="457200" y="304800"/>
            <a:ext cx="1066800" cy="914400"/>
            <a:chOff x="96" y="144"/>
            <a:chExt cx="672" cy="576"/>
          </a:xfrm>
        </p:grpSpPr>
        <p:sp>
          <p:nvSpPr>
            <p:cNvPr id="115721" name="AutoShape 5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5722" name="Text Box 6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571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229600" y="0"/>
            <a:ext cx="838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女人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5717" name="Picture 8" descr="expul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2145"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295400" y="4772025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乃是照着他的形象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神就照着自己的形象造人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3429000" y="5686425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造男造女 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27)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9" grpId="0"/>
      <p:bldP spid="209930" grpId="0"/>
      <p:bldP spid="2099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62" name="Group 3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7768" name="AutoShape 4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7769" name="Text Box 5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776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 u="sng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命令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66700" y="5410200"/>
            <a:ext cx="6134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和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地上各样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行动的活物。</a:t>
            </a:r>
            <a:r>
              <a:rPr lang="en-US" altLang="ja-JP" sz="3200" b="1" smtClean="0">
                <a:solidFill>
                  <a:schemeClr val="bg1"/>
                </a:solidFill>
                <a:cs typeface="ＭＳ Ｐゴシック" charset="0"/>
              </a:rPr>
              <a:t>” (28).</a:t>
            </a:r>
            <a:endParaRPr lang="en-US" sz="3200" b="1" smtClean="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1600200" y="381000"/>
            <a:ext cx="481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空中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鸟</a:t>
            </a:r>
            <a:endParaRPr lang="en-US" sz="3200" b="1" u="sng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304800" y="3352800"/>
            <a:ext cx="701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也要管理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海里</a:t>
            </a: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 smtClean="0">
                <a:solidFill>
                  <a:schemeClr val="bg1"/>
                </a:solidFill>
                <a:ea typeface="SimSun" charset="0"/>
                <a:cs typeface="SimSun" charset="0"/>
              </a:rPr>
              <a:t>鱼</a:t>
            </a:r>
            <a:endParaRPr lang="en-US" sz="3200" b="1" u="sng" smtClean="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5105400" y="2590800"/>
            <a:ext cx="4038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神就赐福给他们，又对他们说：“要生养众多，遍满地面，治理这地。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/>
      <p:bldP spid="211976" grpId="0"/>
      <p:bldP spid="2119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npo0000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27" r="2420" b="21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971800" y="457200"/>
            <a:ext cx="3048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altLang="zh-CN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smtClean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962400" y="5181600"/>
            <a:ext cx="502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天地万物都造齐了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(2:1)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981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981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981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98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总结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131" name="Picture 3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与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世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同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观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的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记录</a:t>
            </a:r>
            <a:endParaRPr 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5029200" cy="2743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Memphite Theology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Enuma Elish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Atrahasis Epic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Gilgamesh Epic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4137025" cy="2741613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altLang="zh-CN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创造与洪水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洪水  </a:t>
            </a:r>
            <a:endParaRPr lang="en-US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 build="p"/>
      <p:bldP spid="23655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200400" y="381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5486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到第七日，神造物的工已经完毕，就在第七日歇了他一切的工，安息了。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(2:2).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186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186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18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228600"/>
            <a:ext cx="221615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第七日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第七天</a:t>
            </a:r>
            <a:endParaRPr lang="en-US" b="1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-228600" y="57150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神赐福给第七日，定为圣日，因为在这日神歇了他一切创造的工，就安息了。</a:t>
            </a:r>
            <a:r>
              <a:rPr lang="en-US" altLang="zh-CN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 smtClean="0">
                <a:solidFill>
                  <a:schemeClr val="bg1"/>
                </a:solidFill>
                <a:ea typeface="SimSun" charset="0"/>
                <a:cs typeface="SimSun" charset="0"/>
              </a:rPr>
              <a:t>(2:3).</a:t>
            </a:r>
            <a:endParaRPr lang="en-US" sz="3200" b="1" smtClean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390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391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391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39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安息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125962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6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6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125967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68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125969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70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16628" r="23380" b="37178"/>
          <a:stretch>
            <a:fillRect/>
          </a:stretch>
        </p:blipFill>
        <p:spPr bwMode="auto">
          <a:xfrm>
            <a:off x="119063" y="76200"/>
            <a:ext cx="52149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0" y="57912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造或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进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化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华文细黑" charset="0"/>
                <a:cs typeface="华文细黑" charset="0"/>
              </a:rPr>
              <a:t>论</a:t>
            </a:r>
            <a:r>
              <a:rPr lang="zh-CN" altLang="en-US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？</a:t>
            </a:r>
            <a:endParaRPr lang="en-US" b="1">
              <a:latin typeface="Arial" charset="0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2514600" y="7620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r="22522" b="76991"/>
          <a:stretch>
            <a:fillRect/>
          </a:stretch>
        </p:blipFill>
        <p:spPr bwMode="auto">
          <a:xfrm rot="-750575">
            <a:off x="3962400" y="1981200"/>
            <a:ext cx="56388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5410200" y="4572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老祖宗</a:t>
            </a:r>
            <a:r>
              <a:rPr lang="en-US" altLang="zh-TW" sz="5400" b="1">
                <a:solidFill>
                  <a:schemeClr val="bg1"/>
                </a:solidFill>
                <a:latin typeface="DFKai-SB" charset="0"/>
                <a:ea typeface="DFKai-SB" charset="0"/>
                <a:cs typeface="DFKai-SB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0" grpId="0" animBg="1"/>
      <p:bldP spid="2314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381000"/>
            <a:ext cx="3352800" cy="2743200"/>
          </a:xfrm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神在第六日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创造了恐龙</a:t>
            </a:r>
            <a:b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16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0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"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进化论是依据转变的理论</a:t>
            </a:r>
            <a:r>
              <a:rPr lang="en-US" altLang="zh-CN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/>
            </a:r>
            <a:br>
              <a:rPr lang="en-US" altLang="zh-CN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</a:br>
            <a:endParaRPr lang="en-US" sz="2400" b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50383"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3894" b="10176"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 Box 7"/>
          <p:cNvSpPr txBox="1">
            <a:spLocks noChangeArrowheads="1"/>
          </p:cNvSpPr>
          <p:nvPr/>
        </p:nvSpPr>
        <p:spPr bwMode="auto">
          <a:xfrm>
            <a:off x="2514600" y="25146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b="1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進化論的神話故事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34147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3619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24-Hour View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hangingPunct="0">
              <a:defRPr/>
            </a:pPr>
            <a:r>
              <a:rPr lang="zh-CHT" altLang="en-US" sz="2400" b="1" dirty="0">
                <a:solidFill>
                  <a:srgbClr val="000000"/>
                </a:solidFill>
              </a:rPr>
              <a:t>哪，你現在要做什麼呢</a:t>
            </a:r>
            <a:r>
              <a:rPr lang="en-US" altLang="zh-CHT" sz="24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4789488" y="2617788"/>
            <a:ext cx="1765300" cy="1138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defTabSz="912813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hangingPunct="0">
              <a:defRPr/>
            </a:pPr>
            <a:r>
              <a:rPr lang="zh-CHT" altLang="en-US" sz="2400" b="1" dirty="0">
                <a:solidFill>
                  <a:srgbClr val="000000"/>
                </a:solidFill>
              </a:rPr>
              <a:t>我要稱它為一天。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221288" y="4294188"/>
            <a:ext cx="12573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defTabSz="912813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319463" y="260350"/>
            <a:ext cx="3989387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ctr" defTabSz="914353" eaLnBrk="0" fontAlgn="ctr" hangingPunct="0">
              <a:defRPr/>
            </a:pPr>
            <a:r>
              <a:rPr lang="zh-CHT" altLang="en-US" sz="3200" b="1" dirty="0">
                <a:solidFill>
                  <a:srgbClr val="000000"/>
                </a:solidFill>
              </a:rPr>
              <a:t>呀，我剛剛在地上造了以</a:t>
            </a:r>
            <a:r>
              <a:rPr lang="en-US" altLang="zh-CHT" sz="3200" b="1" dirty="0">
                <a:solidFill>
                  <a:srgbClr val="000000"/>
                </a:solidFill>
              </a:rPr>
              <a:t>24</a:t>
            </a:r>
            <a:r>
              <a:rPr lang="zh-CHT" altLang="en-US" sz="3200" b="1" dirty="0">
                <a:solidFill>
                  <a:srgbClr val="000000"/>
                </a:solidFill>
              </a:rPr>
              <a:t>小時為期的白晝和黑夜。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  <p:bldP spid="5837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scrolls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2272"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為何</a:t>
            </a:r>
            <a:r>
              <a:rPr lang="en-US" altLang="zh-TW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TW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小時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752600"/>
          </a:xfrm>
        </p:spPr>
        <p:txBody>
          <a:bodyPr/>
          <a:lstStyle/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即時的創造 </a:t>
            </a:r>
            <a:r>
              <a:rPr lang="en-US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詩</a:t>
            </a:r>
            <a:r>
              <a:rPr lang="zh-TW" altLang="en-US" sz="4800" b="1" i="1">
                <a:latin typeface="Arial" charset="0"/>
                <a:ea typeface="新細明體" charset="0"/>
                <a:cs typeface="新細明體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數字的形容詞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工作與休息的規模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太陽和月亮在第四天才出現</a:t>
            </a:r>
            <a:endParaRPr lang="en-US" sz="4800" b="1" i="1">
              <a:latin typeface="DFKai-SB" charset="0"/>
              <a:ea typeface="DFKai-SB" charset="0"/>
              <a:cs typeface="DFKai-S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Psalm 11:3 KJV 00422</a:t>
            </a:r>
          </a:p>
        </p:txBody>
      </p:sp>
      <p:sp>
        <p:nvSpPr>
          <p:cNvPr id="14233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zh-TW" altLang="en-US" sz="8800" b="1" smtClean="0">
                <a:solidFill>
                  <a:srgbClr val="FFFFFF"/>
                </a:solidFill>
                <a:cs typeface="ＭＳ Ｐゴシック" charset="0"/>
              </a:rPr>
              <a:t>詩</a:t>
            </a:r>
            <a:r>
              <a:rPr lang="en-US" altLang="ja-JP" sz="8800" b="1" smtClean="0">
                <a:solidFill>
                  <a:srgbClr val="FFFFFF"/>
                </a:solidFill>
                <a:cs typeface="ＭＳ Ｐゴシック" charset="0"/>
              </a:rPr>
              <a:t>11:3</a:t>
            </a:r>
            <a:endParaRPr lang="en-US" altLang="ja-JP" sz="7200" smtClean="0">
              <a:solidFill>
                <a:srgbClr val="FFFFFF"/>
              </a:solidFill>
              <a:cs typeface="ＭＳ Ｐゴシック" charset="0"/>
            </a:endParaRPr>
          </a:p>
          <a:p>
            <a:pPr>
              <a:defRPr/>
            </a:pPr>
            <a:r>
              <a:rPr lang="zh-TW" altLang="en-US" sz="7200" smtClean="0">
                <a:solidFill>
                  <a:srgbClr val="FFFFFF"/>
                </a:solidFill>
                <a:cs typeface="ＭＳ Ｐゴシック" charset="0"/>
              </a:rPr>
              <a:t>根基若毀壞，義人還能做甚麼呢</a:t>
            </a:r>
            <a:r>
              <a:rPr lang="en-US" altLang="ja-JP" sz="7200" smtClean="0">
                <a:solidFill>
                  <a:srgbClr val="FFFFFF"/>
                </a:solidFill>
                <a:cs typeface="ＭＳ Ｐゴシック" charset="0"/>
              </a:rPr>
              <a:t>?</a:t>
            </a:r>
            <a:endParaRPr lang="en-US" sz="7200" smtClean="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1 00418</a:t>
            </a:r>
          </a:p>
        </p:txBody>
      </p:sp>
      <p:sp>
        <p:nvSpPr>
          <p:cNvPr id="144386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2 00419</a:t>
            </a:r>
          </a:p>
        </p:txBody>
      </p:sp>
      <p:sp>
        <p:nvSpPr>
          <p:cNvPr id="146434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3 00420</a:t>
            </a:r>
          </a:p>
        </p:txBody>
      </p:sp>
      <p:sp>
        <p:nvSpPr>
          <p:cNvPr id="148482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Blocks-Genesis Doctrine &amp; Doctrines 00405</a:t>
            </a:r>
          </a:p>
        </p:txBody>
      </p:sp>
      <p:sp>
        <p:nvSpPr>
          <p:cNvPr id="15053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3413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zh-TW" altLang="en-US" sz="5400" b="1"/>
          </a:p>
        </p:txBody>
      </p:sp>
      <p:sp>
        <p:nvSpPr>
          <p:cNvPr id="273414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教義</a:t>
            </a:r>
            <a:endParaRPr lang="zh-TW" altLang="en-US" sz="6000" b="1">
              <a:latin typeface="Arial Black" charset="0"/>
            </a:endParaRPr>
          </a:p>
        </p:txBody>
      </p:sp>
      <p:sp>
        <p:nvSpPr>
          <p:cNvPr id="273415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en-US" sz="5400" b="1">
              <a:effectLst>
                <a:outerShdw blurRad="38100" dist="38100" dir="2700000" algn="tl">
                  <a:srgbClr val="DDDDDD"/>
                </a:outerShdw>
              </a:effectLst>
              <a:latin typeface="新細明體" charset="0"/>
            </a:endParaRPr>
          </a:p>
        </p:txBody>
      </p:sp>
      <p:sp>
        <p:nvSpPr>
          <p:cNvPr id="273416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七天創造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7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工作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8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治理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9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咒詛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0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末後的亞當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1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第一次降臨</a:t>
            </a:r>
          </a:p>
        </p:txBody>
      </p:sp>
      <p:sp>
        <p:nvSpPr>
          <p:cNvPr id="273422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第二次再來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 animBg="1" autoUpdateAnimBg="0"/>
      <p:bldP spid="273415" grpId="0" animBg="1" autoUpdateAnimBg="0"/>
      <p:bldP spid="273416" grpId="0" animBg="1" autoUpdateAnimBg="0"/>
      <p:bldP spid="273417" grpId="0" animBg="1" autoUpdateAnimBg="0"/>
      <p:bldP spid="273418" grpId="0" animBg="1" autoUpdateAnimBg="0"/>
      <p:bldP spid="273419" grpId="0" animBg="1" autoUpdateAnimBg="0"/>
      <p:bldP spid="273420" grpId="0" animBg="1" autoUpdateAnimBg="0"/>
      <p:bldP spid="273421" grpId="0" animBg="1" autoUpdateAnimBg="0"/>
      <p:bldP spid="273422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Blocks-God's Word &amp; Man's Opinion 00403</a:t>
            </a:r>
          </a:p>
        </p:txBody>
      </p:sp>
      <p:pic>
        <p:nvPicPr>
          <p:cNvPr id="152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5461" name="AutoShape 5" descr="White marble"/>
          <p:cNvSpPr>
            <a:spLocks noChangeArrowheads="1"/>
          </p:cNvSpPr>
          <p:nvPr/>
        </p:nvSpPr>
        <p:spPr bwMode="auto">
          <a:xfrm>
            <a:off x="10668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 b="1">
                <a:latin typeface="新細明體" charset="0"/>
              </a:rPr>
              <a:t>創造</a:t>
            </a:r>
          </a:p>
          <a:p>
            <a:pPr algn="ctr" eaLnBrk="0" hangingPunct="0">
              <a:defRPr/>
            </a:pPr>
            <a:r>
              <a:rPr lang="zh-TW" altLang="en-US" sz="3200" b="1">
                <a:latin typeface="新細明體" charset="0"/>
              </a:rPr>
              <a:t>神的話語</a:t>
            </a:r>
            <a:endParaRPr lang="zh-TW" altLang="en-US" sz="3200" b="1"/>
          </a:p>
        </p:txBody>
      </p:sp>
      <p:sp>
        <p:nvSpPr>
          <p:cNvPr id="275462" name="AutoShape 6" descr="White marble"/>
          <p:cNvSpPr>
            <a:spLocks noChangeArrowheads="1"/>
          </p:cNvSpPr>
          <p:nvPr/>
        </p:nvSpPr>
        <p:spPr bwMode="auto">
          <a:xfrm>
            <a:off x="10668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律法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3" name="AutoShape 7" descr="White marble"/>
          <p:cNvSpPr>
            <a:spLocks noChangeArrowheads="1"/>
          </p:cNvSpPr>
          <p:nvPr/>
        </p:nvSpPr>
        <p:spPr bwMode="auto">
          <a:xfrm>
            <a:off x="10668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婚姻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4" name="AutoShape 8" descr="White marble"/>
          <p:cNvSpPr>
            <a:spLocks noChangeArrowheads="1"/>
          </p:cNvSpPr>
          <p:nvPr/>
        </p:nvSpPr>
        <p:spPr bwMode="auto">
          <a:xfrm>
            <a:off x="10668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道德規範</a:t>
            </a:r>
          </a:p>
        </p:txBody>
      </p:sp>
      <p:sp>
        <p:nvSpPr>
          <p:cNvPr id="275465" name="AutoShape 9" descr="White marble"/>
          <p:cNvSpPr>
            <a:spLocks noChangeArrowheads="1"/>
          </p:cNvSpPr>
          <p:nvPr/>
        </p:nvSpPr>
        <p:spPr bwMode="auto">
          <a:xfrm>
            <a:off x="10668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生命的意義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6" name="AutoShape 10" descr="White marble"/>
          <p:cNvSpPr>
            <a:spLocks noChangeArrowheads="1"/>
          </p:cNvSpPr>
          <p:nvPr/>
        </p:nvSpPr>
        <p:spPr bwMode="auto">
          <a:xfrm>
            <a:off x="51054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>
                <a:latin typeface="新細明體" charset="0"/>
              </a:rPr>
              <a:t>進化論</a:t>
            </a:r>
          </a:p>
          <a:p>
            <a:pPr algn="ctr" eaLnBrk="0" hangingPunct="0">
              <a:defRPr/>
            </a:pPr>
            <a:r>
              <a:rPr lang="zh-TW" altLang="en-U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人的意見</a:t>
            </a:r>
            <a:endParaRPr lang="zh-TW" altLang="en-US" sz="3200" b="1"/>
          </a:p>
        </p:txBody>
      </p:sp>
      <p:sp>
        <p:nvSpPr>
          <p:cNvPr id="275467" name="AutoShape 11" descr="White marble"/>
          <p:cNvSpPr>
            <a:spLocks noChangeArrowheads="1"/>
          </p:cNvSpPr>
          <p:nvPr/>
        </p:nvSpPr>
        <p:spPr bwMode="auto">
          <a:xfrm>
            <a:off x="51054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不法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8" name="AutoShape 12" descr="White marble"/>
          <p:cNvSpPr>
            <a:spLocks noChangeArrowheads="1"/>
          </p:cNvSpPr>
          <p:nvPr/>
        </p:nvSpPr>
        <p:spPr bwMode="auto">
          <a:xfrm>
            <a:off x="51054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同性戀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9" name="AutoShape 13" descr="White marble"/>
          <p:cNvSpPr>
            <a:spLocks noChangeArrowheads="1"/>
          </p:cNvSpPr>
          <p:nvPr/>
        </p:nvSpPr>
        <p:spPr bwMode="auto">
          <a:xfrm>
            <a:off x="51054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色情刋物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70" name="AutoShape 14" descr="White marble"/>
          <p:cNvSpPr>
            <a:spLocks noChangeArrowheads="1"/>
          </p:cNvSpPr>
          <p:nvPr/>
        </p:nvSpPr>
        <p:spPr bwMode="auto">
          <a:xfrm>
            <a:off x="51054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墮胎</a:t>
            </a:r>
            <a:endParaRPr lang="zh-TW" altLang="en-US" sz="4000" b="1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2" grpId="0" animBg="1" autoUpdateAnimBg="0"/>
      <p:bldP spid="275463" grpId="0" animBg="1" autoUpdateAnimBg="0"/>
      <p:bldP spid="275464" grpId="0" animBg="1" autoUpdateAnimBg="0"/>
      <p:bldP spid="275465" grpId="0" animBg="1" autoUpdateAnimBg="0"/>
      <p:bldP spid="275466" grpId="0" animBg="1" autoUpdateAnimBg="0"/>
      <p:bldP spid="275467" grpId="0" animBg="1" autoUpdateAnimBg="0"/>
      <p:bldP spid="275468" grpId="0" animBg="1" autoUpdateAnimBg="0"/>
      <p:bldP spid="275469" grpId="0" animBg="1" autoUpdateAnimBg="0"/>
      <p:bldP spid="275470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Q335-Sagan 00434</a:t>
            </a: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gradFill rotWithShape="0">
            <a:gsLst>
              <a:gs pos="0">
                <a:srgbClr val="6D0D19"/>
              </a:gs>
              <a:gs pos="100000">
                <a:srgbClr val="6D0D1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52400" y="973138"/>
            <a:ext cx="88392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4800" smtClean="0">
                <a:solidFill>
                  <a:srgbClr val="FFFFFF"/>
                </a:solidFill>
                <a:cs typeface="ＭＳ Ｐゴシック" charset="0"/>
              </a:rPr>
              <a:t>“</a:t>
            </a:r>
            <a:r>
              <a:rPr lang="zh-TW" altLang="en-US" sz="6000" smtClean="0">
                <a:solidFill>
                  <a:srgbClr val="FFFFFF"/>
                </a:solidFill>
                <a:cs typeface="ＭＳ Ｐゴシック" charset="0"/>
              </a:rPr>
              <a:t>進化論的秘訣在時間和死亡。時 間使有益的突變慢慢累積起來。死亡容讓新的品種可以</a:t>
            </a:r>
            <a:r>
              <a:rPr lang="zh-TW" altLang="en-US" sz="6000" smtClean="0">
                <a:solidFill>
                  <a:srgbClr val="FFFFFF"/>
                </a:solidFill>
                <a:ea typeface="新細明體" charset="0"/>
                <a:cs typeface="新細明體" charset="0"/>
              </a:rPr>
              <a:t>產</a:t>
            </a:r>
            <a:r>
              <a:rPr lang="zh-TW" altLang="en-US" sz="6000" smtClean="0">
                <a:solidFill>
                  <a:srgbClr val="FFFFFF"/>
                </a:solidFill>
                <a:cs typeface="ＭＳ Ｐゴシック" charset="0"/>
              </a:rPr>
              <a:t>生</a:t>
            </a:r>
            <a:r>
              <a:rPr lang="zh-TW" altLang="en-US" sz="4800" smtClean="0">
                <a:solidFill>
                  <a:srgbClr val="FFFFFF"/>
                </a:solidFill>
                <a:cs typeface="ＭＳ Ｐゴシック" charset="0"/>
              </a:rPr>
              <a:t>。</a:t>
            </a:r>
            <a:r>
              <a:rPr lang="en-US" altLang="ja-JP" sz="4800" smtClean="0">
                <a:solidFill>
                  <a:srgbClr val="FFFFFF"/>
                </a:solidFill>
                <a:cs typeface="ＭＳ Ｐゴシック" charset="0"/>
              </a:rPr>
              <a:t>”</a:t>
            </a:r>
            <a:endParaRPr lang="en-US" sz="4800" smtClean="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Evolution: Death-Man 00413</a:t>
            </a:r>
          </a:p>
        </p:txBody>
      </p:sp>
      <p:sp>
        <p:nvSpPr>
          <p:cNvPr id="156674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1981200" y="481013"/>
            <a:ext cx="5181600" cy="1098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6600" b="1">
                <a:solidFill>
                  <a:schemeClr val="bg1"/>
                </a:solidFill>
                <a:latin typeface="Arial Black" charset="0"/>
              </a:rPr>
              <a:t>進化論</a:t>
            </a:r>
            <a:endParaRPr lang="en-US" sz="6000" b="1">
              <a:latin typeface="Arial Black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2743200" cy="2286000"/>
          </a:xfrm>
          <a:prstGeom prst="rect">
            <a:avLst/>
          </a:prstGeom>
          <a:solidFill>
            <a:srgbClr val="BF0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  <a:latin typeface="Arial Black" charset="0"/>
              </a:rPr>
              <a:t>死亡</a:t>
            </a:r>
          </a:p>
          <a:p>
            <a:pPr algn="ctr"/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流血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痛苦</a:t>
            </a:r>
            <a:br>
              <a:rPr lang="zh-TW" altLang="en-US" sz="320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>
                <a:solidFill>
                  <a:srgbClr val="FFFFFF"/>
                </a:solidFill>
                <a:latin typeface="Arial Black" charset="0"/>
              </a:rPr>
              <a:t>疾病</a:t>
            </a:r>
          </a:p>
        </p:txBody>
      </p:sp>
      <p:sp>
        <p:nvSpPr>
          <p:cNvPr id="156677" name="AutoShape 6"/>
          <p:cNvSpPr>
            <a:spLocks noChangeArrowheads="1"/>
          </p:cNvSpPr>
          <p:nvPr/>
        </p:nvSpPr>
        <p:spPr bwMode="auto">
          <a:xfrm>
            <a:off x="5181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878513" y="1905000"/>
            <a:ext cx="2655887" cy="823913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latin typeface="Arial Black" charset="0"/>
              </a:rPr>
              <a:t>人的生存</a:t>
            </a:r>
            <a:r>
              <a:rPr lang="zh-TW" altLang="en-US" sz="2800">
                <a:latin typeface="Arial Black" charset="0"/>
              </a:rPr>
              <a:t> </a:t>
            </a:r>
            <a:endParaRPr lang="en-US" sz="1400"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Creation: Actions-Death 00412</a:t>
            </a:r>
          </a:p>
        </p:txBody>
      </p:sp>
      <p:sp>
        <p:nvSpPr>
          <p:cNvPr id="158722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>
                <a:latin typeface="Arial Black" charset="0"/>
              </a:rPr>
              <a:t>創造論</a:t>
            </a:r>
          </a:p>
        </p:txBody>
      </p:sp>
      <p:sp>
        <p:nvSpPr>
          <p:cNvPr id="158724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Text Box 6"/>
          <p:cNvSpPr txBox="1">
            <a:spLocks noChangeArrowheads="1"/>
          </p:cNvSpPr>
          <p:nvPr/>
        </p:nvSpPr>
        <p:spPr bwMode="auto">
          <a:xfrm>
            <a:off x="2438400" y="1828800"/>
            <a:ext cx="2655888" cy="701675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latin typeface="Arial Black" charset="0"/>
              </a:rPr>
              <a:t>人的行為</a:t>
            </a:r>
            <a:endParaRPr lang="en-US" sz="4000" b="1">
              <a:latin typeface="Arial Black" charset="0"/>
            </a:endParaRPr>
          </a:p>
        </p:txBody>
      </p:sp>
      <p:sp>
        <p:nvSpPr>
          <p:cNvPr id="158726" name="Text Box 7"/>
          <p:cNvSpPr txBox="1">
            <a:spLocks noChangeArrowheads="1"/>
          </p:cNvSpPr>
          <p:nvPr/>
        </p:nvSpPr>
        <p:spPr bwMode="auto">
          <a:xfrm>
            <a:off x="7162800" y="3733800"/>
            <a:ext cx="1295400" cy="1158875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2800" b="1">
                <a:latin typeface="Alan Den" charset="0"/>
              </a:rPr>
              <a:t>死亡</a:t>
            </a:r>
          </a:p>
          <a:p>
            <a:pPr algn="ctr"/>
            <a:endParaRPr lang="en-US" sz="2800">
              <a:latin typeface="Alan Den" charset="0"/>
            </a:endParaRPr>
          </a:p>
          <a:p>
            <a:pPr algn="ctr"/>
            <a:endParaRPr lang="en-US" sz="1400">
              <a:latin typeface="Alan Den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Reinterpretations 00363</a:t>
            </a:r>
          </a:p>
        </p:txBody>
      </p:sp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新理</a:t>
            </a:r>
            <a:r>
              <a:rPr lang="ja-JP" altLang="en-US" sz="610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0"/>
                <a:cs typeface="华文细黑" charset="0"/>
              </a:rPr>
              <a:t>论</a:t>
            </a:r>
            <a:endParaRPr lang="en-US" sz="610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160772" name="Text Box 5"/>
          <p:cNvSpPr txBox="1">
            <a:spLocks noChangeArrowheads="1"/>
          </p:cNvSpPr>
          <p:nvPr/>
        </p:nvSpPr>
        <p:spPr bwMode="auto">
          <a:xfrm>
            <a:off x="533400" y="1679575"/>
            <a:ext cx="2216150" cy="57943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>
                <a:solidFill>
                  <a:srgbClr val="FFFFFF"/>
                </a:solidFill>
              </a:rPr>
              <a:t>局部洪水論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60773" name="Text Box 6"/>
          <p:cNvSpPr txBox="1">
            <a:spLocks noChangeArrowheads="1"/>
          </p:cNvSpPr>
          <p:nvPr/>
        </p:nvSpPr>
        <p:spPr bwMode="auto">
          <a:xfrm>
            <a:off x="3498850" y="1274763"/>
            <a:ext cx="2139950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神導</a:t>
            </a:r>
          </a:p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進化論</a:t>
            </a:r>
          </a:p>
        </p:txBody>
      </p:sp>
      <p:sp>
        <p:nvSpPr>
          <p:cNvPr id="160774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2516188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漸進創造論</a:t>
            </a:r>
          </a:p>
        </p:txBody>
      </p:sp>
      <p:sp>
        <p:nvSpPr>
          <p:cNvPr id="160775" name="Text Box 8"/>
          <p:cNvSpPr txBox="1">
            <a:spLocks noChangeArrowheads="1"/>
          </p:cNvSpPr>
          <p:nvPr/>
        </p:nvSpPr>
        <p:spPr bwMode="auto">
          <a:xfrm>
            <a:off x="3429000" y="5715000"/>
            <a:ext cx="1981200" cy="762000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>
                <a:solidFill>
                  <a:srgbClr val="FFFFFF"/>
                </a:solidFill>
              </a:rPr>
              <a:t>重造論</a:t>
            </a:r>
          </a:p>
        </p:txBody>
      </p:sp>
      <p:sp>
        <p:nvSpPr>
          <p:cNvPr id="160776" name="Text Box 9"/>
          <p:cNvSpPr txBox="1">
            <a:spLocks noChangeArrowheads="1"/>
          </p:cNvSpPr>
          <p:nvPr/>
        </p:nvSpPr>
        <p:spPr bwMode="auto">
          <a:xfrm>
            <a:off x="6100763" y="5486400"/>
            <a:ext cx="2012950" cy="823913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</a:rPr>
              <a:t>外框論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160777" name="Text Box 10"/>
          <p:cNvSpPr txBox="1">
            <a:spLocks noChangeArrowheads="1"/>
          </p:cNvSpPr>
          <p:nvPr/>
        </p:nvSpPr>
        <p:spPr bwMode="auto">
          <a:xfrm>
            <a:off x="5791200" y="1574800"/>
            <a:ext cx="2724150" cy="7016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一日千年論</a:t>
            </a:r>
          </a:p>
        </p:txBody>
      </p:sp>
      <p:sp>
        <p:nvSpPr>
          <p:cNvPr id="160778" name="Text Box 11"/>
          <p:cNvSpPr txBox="1">
            <a:spLocks noChangeArrowheads="1"/>
          </p:cNvSpPr>
          <p:nvPr/>
        </p:nvSpPr>
        <p:spPr bwMode="auto">
          <a:xfrm>
            <a:off x="3048000" y="3657600"/>
            <a:ext cx="2743200" cy="823913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>
                <a:ea typeface="DFKai-SB" charset="0"/>
                <a:cs typeface="DFKai-SB" charset="0"/>
              </a:rPr>
              <a:t>創世記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历史</a:t>
            </a:r>
          </a:p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舞台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28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rgbClr val="FFA27C"/>
                </a:solidFill>
                <a:latin typeface="Comic Sans MS" charset="0"/>
                <a:cs typeface="Arial" charset="0"/>
              </a:rPr>
              <a:t> </a:t>
            </a: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23</a:t>
            </a:r>
          </a:p>
        </p:txBody>
      </p:sp>
      <p:pic>
        <p:nvPicPr>
          <p:cNvPr id="292871" name="Picture 7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2" name="Picture 8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3" name="Picture 9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 r="519" b="1036"/>
          <a:stretch>
            <a:fillRect/>
          </a:stretch>
        </p:blipFill>
        <p:spPr bwMode="auto">
          <a:xfrm>
            <a:off x="138113" y="331788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4" name="Picture 1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5" name="Picture 11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6" name="Picture 12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7" name="Picture 13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8" name="Picture 14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80" name="Text Box 16"/>
          <p:cNvSpPr txBox="1">
            <a:spLocks noChangeArrowheads="1"/>
          </p:cNvSpPr>
          <p:nvPr/>
        </p:nvSpPr>
        <p:spPr bwMode="auto">
          <a:xfrm>
            <a:off x="1782763" y="44450"/>
            <a:ext cx="27352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400" b="1" smtClean="0">
                <a:cs typeface="Arial" charset="0"/>
              </a:rPr>
              <a:t>民</a:t>
            </a:r>
            <a:r>
              <a:rPr lang="zh-CN" altLang="en-US" sz="1400" b="1" smtClean="0">
                <a:solidFill>
                  <a:srgbClr val="00DFCA"/>
                </a:solidFill>
                <a:cs typeface="Arial" charset="0"/>
              </a:rPr>
              <a:t> </a:t>
            </a:r>
            <a:r>
              <a:rPr lang="en-US" altLang="zh-CN" sz="1400" b="1" smtClean="0">
                <a:cs typeface="Arial" charset="0"/>
              </a:rPr>
              <a:t>32:49; 34:1</a:t>
            </a:r>
          </a:p>
        </p:txBody>
      </p:sp>
      <p:sp>
        <p:nvSpPr>
          <p:cNvPr id="292881" name="Text Box 17"/>
          <p:cNvSpPr txBox="1">
            <a:spLocks noChangeArrowheads="1"/>
          </p:cNvSpPr>
          <p:nvPr/>
        </p:nvSpPr>
        <p:spPr bwMode="auto">
          <a:xfrm>
            <a:off x="1352550" y="1800225"/>
            <a:ext cx="63515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chemeClr val="accent1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chemeClr val="accent1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2" name="Text Box 18"/>
          <p:cNvSpPr txBox="1">
            <a:spLocks noChangeArrowheads="1"/>
          </p:cNvSpPr>
          <p:nvPr/>
        </p:nvSpPr>
        <p:spPr bwMode="auto">
          <a:xfrm>
            <a:off x="2209800" y="179705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0000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rgbClr val="FF0000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3" name="Text Box 19"/>
          <p:cNvSpPr txBox="1">
            <a:spLocks noChangeArrowheads="1"/>
          </p:cNvSpPr>
          <p:nvPr/>
        </p:nvSpPr>
        <p:spPr bwMode="auto">
          <a:xfrm>
            <a:off x="2206625" y="180340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不会吧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在此地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 smtClean="0">
                <a:solidFill>
                  <a:srgbClr val="FFEA18"/>
                </a:solidFill>
                <a:cs typeface="Arial" charset="0"/>
              </a:rPr>
              <a:t>四十年</a:t>
            </a:r>
            <a:r>
              <a:rPr lang="en-US" altLang="zh-CN" sz="7200" b="1" smtClean="0">
                <a:solidFill>
                  <a:srgbClr val="FFEA18"/>
                </a:solidFill>
                <a:cs typeface="Arial" charset="0"/>
              </a:rPr>
              <a:t>?</a:t>
            </a:r>
            <a:r>
              <a:rPr lang="en-US" altLang="zh-CN" sz="7200" b="1" smtClean="0">
                <a:solidFill>
                  <a:srgbClr val="FFEA18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 smtClean="0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52242" name="Text Box 20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grpSp>
        <p:nvGrpSpPr>
          <p:cNvPr id="52243" name="Group 2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52244" name="Group 2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52246" name="Group 2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52248" name="Group 24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225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2252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3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2254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5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6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7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8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0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1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2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226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4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225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2249" name="Rectangle 40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2247" name="Rectangle 41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2245" name="Rectangle 42"/>
            <p:cNvSpPr>
              <a:spLocks noChangeArrowheads="1"/>
            </p:cNvSpPr>
            <p:nvPr/>
          </p:nvSpPr>
          <p:spPr bwMode="auto">
            <a:xfrm>
              <a:off x="5189" y="2755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  <p:bldP spid="292872" grpId="0" autoUpdateAnimBg="0"/>
      <p:bldP spid="292873" grpId="0" autoUpdateAnimBg="0"/>
      <p:bldP spid="292878" grpId="0" autoUpdateAnimBg="0"/>
      <p:bldP spid="292881" grpId="0"/>
      <p:bldP spid="292882" grpId="0"/>
      <p:bldP spid="29288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628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Castles-Problem: Evolution &amp; Creation 00408</a:t>
            </a:r>
          </a:p>
        </p:txBody>
      </p:sp>
      <p:pic>
        <p:nvPicPr>
          <p:cNvPr id="164866" name="Picture 3" descr="Castle-Prob Evol+Crea 00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1828800" cy="579438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</a:p>
        </p:txBody>
      </p:sp>
      <p:sp>
        <p:nvSpPr>
          <p:cNvPr id="164869" name="Oval 6"/>
          <p:cNvSpPr>
            <a:spLocks noChangeArrowheads="1"/>
          </p:cNvSpPr>
          <p:nvPr/>
        </p:nvSpPr>
        <p:spPr bwMode="auto">
          <a:xfrm>
            <a:off x="1219200" y="152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墮胎</a:t>
            </a:r>
          </a:p>
        </p:txBody>
      </p:sp>
      <p:sp>
        <p:nvSpPr>
          <p:cNvPr id="164870" name="Oval 7"/>
          <p:cNvSpPr>
            <a:spLocks noChangeArrowheads="1"/>
          </p:cNvSpPr>
          <p:nvPr/>
        </p:nvSpPr>
        <p:spPr bwMode="auto">
          <a:xfrm>
            <a:off x="1371600" y="1295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</a:p>
        </p:txBody>
      </p:sp>
      <p:sp>
        <p:nvSpPr>
          <p:cNvPr id="164871" name="Oval 8"/>
          <p:cNvSpPr>
            <a:spLocks noChangeArrowheads="1"/>
          </p:cNvSpPr>
          <p:nvPr/>
        </p:nvSpPr>
        <p:spPr bwMode="auto">
          <a:xfrm>
            <a:off x="2514600" y="76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</a:p>
        </p:txBody>
      </p:sp>
      <p:sp>
        <p:nvSpPr>
          <p:cNvPr id="164872" name="Oval 9"/>
          <p:cNvSpPr>
            <a:spLocks noChangeArrowheads="1"/>
          </p:cNvSpPr>
          <p:nvPr/>
        </p:nvSpPr>
        <p:spPr bwMode="auto">
          <a:xfrm>
            <a:off x="2590800" y="1219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色情</a:t>
            </a:r>
          </a:p>
        </p:txBody>
      </p:sp>
      <p:sp>
        <p:nvSpPr>
          <p:cNvPr id="164873" name="Oval 10"/>
          <p:cNvSpPr>
            <a:spLocks noChangeArrowheads="1"/>
          </p:cNvSpPr>
          <p:nvPr/>
        </p:nvSpPr>
        <p:spPr bwMode="auto">
          <a:xfrm>
            <a:off x="3657600" y="1143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種族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歧視</a:t>
            </a:r>
          </a:p>
        </p:txBody>
      </p:sp>
      <p:sp>
        <p:nvSpPr>
          <p:cNvPr id="164874" name="Oval 11"/>
          <p:cNvSpPr>
            <a:spLocks noChangeArrowheads="1"/>
          </p:cNvSpPr>
          <p:nvPr/>
        </p:nvSpPr>
        <p:spPr bwMode="auto">
          <a:xfrm>
            <a:off x="3886200" y="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8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4875" name="Text Box 12"/>
          <p:cNvSpPr txBox="1">
            <a:spLocks noChangeArrowheads="1"/>
          </p:cNvSpPr>
          <p:nvPr/>
        </p:nvSpPr>
        <p:spPr bwMode="auto">
          <a:xfrm>
            <a:off x="5638800" y="228600"/>
            <a:ext cx="3048000" cy="17367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5400" b="1"/>
              <a:t>問題</a:t>
            </a:r>
          </a:p>
          <a:p>
            <a:pPr algn="ctr"/>
            <a:r>
              <a:rPr lang="zh-TW" altLang="en-US" sz="5400" b="1"/>
              <a:t>所在</a:t>
            </a:r>
            <a:endParaRPr lang="en-US" sz="5400" b="1"/>
          </a:p>
        </p:txBody>
      </p:sp>
      <p:sp>
        <p:nvSpPr>
          <p:cNvPr id="164876" name="Text Box 13"/>
          <p:cNvSpPr txBox="1">
            <a:spLocks noChangeArrowheads="1"/>
          </p:cNvSpPr>
          <p:nvPr/>
        </p:nvSpPr>
        <p:spPr bwMode="auto">
          <a:xfrm>
            <a:off x="990600" y="3581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4877" name="Text Box 14"/>
          <p:cNvSpPr txBox="1">
            <a:spLocks noChangeArrowheads="1"/>
          </p:cNvSpPr>
          <p:nvPr/>
        </p:nvSpPr>
        <p:spPr bwMode="auto">
          <a:xfrm>
            <a:off x="8001000" y="3581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基督教</a:t>
            </a:r>
          </a:p>
        </p:txBody>
      </p:sp>
      <p:sp>
        <p:nvSpPr>
          <p:cNvPr id="265231" name="Oval 15"/>
          <p:cNvSpPr>
            <a:spLocks noChangeArrowheads="1"/>
          </p:cNvSpPr>
          <p:nvPr/>
        </p:nvSpPr>
        <p:spPr bwMode="auto">
          <a:xfrm rot="2167590">
            <a:off x="5630863" y="4191000"/>
            <a:ext cx="1295400" cy="1371600"/>
          </a:xfrm>
          <a:prstGeom prst="ellipse">
            <a:avLst/>
          </a:prstGeom>
          <a:noFill/>
          <a:ln w="57150">
            <a:solidFill>
              <a:srgbClr val="C000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Castles-Solution: Evolution &amp; Creation 00409</a:t>
            </a:r>
          </a:p>
        </p:txBody>
      </p:sp>
      <p:pic>
        <p:nvPicPr>
          <p:cNvPr id="166914" name="Picture 3" descr="Castle-Sol Evol+Crea 00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5181600" y="228600"/>
            <a:ext cx="3429000" cy="14319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/>
              <a:t>解決</a:t>
            </a:r>
          </a:p>
          <a:p>
            <a:pPr algn="ctr"/>
            <a:r>
              <a:rPr lang="zh-TW" altLang="en-US" sz="4400" b="1"/>
              <a:t>辦法</a:t>
            </a:r>
            <a:endParaRPr lang="zh-TW" altLang="en-US" sz="1600" b="1"/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2514600" y="5576888"/>
            <a:ext cx="1828800" cy="579437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  <a:endParaRPr lang="en-US" sz="3200" b="1"/>
          </a:p>
        </p:txBody>
      </p:sp>
      <p:sp>
        <p:nvSpPr>
          <p:cNvPr id="166917" name="Text Box 6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  <a:endParaRPr lang="en-US" sz="3200" b="1"/>
          </a:p>
        </p:txBody>
      </p:sp>
      <p:sp>
        <p:nvSpPr>
          <p:cNvPr id="166918" name="Oval 7"/>
          <p:cNvSpPr>
            <a:spLocks noChangeArrowheads="1"/>
          </p:cNvSpPr>
          <p:nvPr/>
        </p:nvSpPr>
        <p:spPr bwMode="auto">
          <a:xfrm>
            <a:off x="2514600" y="457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19" name="Oval 8"/>
          <p:cNvSpPr>
            <a:spLocks noChangeArrowheads="1"/>
          </p:cNvSpPr>
          <p:nvPr/>
        </p:nvSpPr>
        <p:spPr bwMode="auto">
          <a:xfrm>
            <a:off x="1828800" y="14478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20" name="Oval 9"/>
          <p:cNvSpPr>
            <a:spLocks noChangeArrowheads="1"/>
          </p:cNvSpPr>
          <p:nvPr/>
        </p:nvSpPr>
        <p:spPr bwMode="auto">
          <a:xfrm>
            <a:off x="1371600" y="381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914400" y="35814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6922" name="Rectangle 11"/>
          <p:cNvSpPr>
            <a:spLocks noChangeArrowheads="1"/>
          </p:cNvSpPr>
          <p:nvPr/>
        </p:nvSpPr>
        <p:spPr bwMode="auto">
          <a:xfrm>
            <a:off x="7848600" y="26670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基督教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AiG Web Address 00439</a:t>
            </a:r>
          </a:p>
        </p:txBody>
      </p:sp>
      <p:sp>
        <p:nvSpPr>
          <p:cNvPr id="168962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0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71011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89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42</a:t>
            </a:r>
          </a:p>
        </p:txBody>
      </p:sp>
      <p:pic>
        <p:nvPicPr>
          <p:cNvPr id="54275" name="Picture 4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889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3117850" y="4287838"/>
            <a:ext cx="3681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tx2"/>
                </a:solidFill>
                <a:latin typeface="Comic Sans MS" charset="0"/>
                <a:cs typeface="Arial" charset="0"/>
              </a:rPr>
              <a:t>古代的耶利哥城</a:t>
            </a:r>
            <a:endParaRPr lang="en-US" altLang="zh-CN" sz="3200" b="1" smtClean="0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5000625" y="1074738"/>
            <a:ext cx="3421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死海</a:t>
            </a:r>
            <a:endParaRPr lang="en-US" altLang="zh-CN" sz="3200" b="1" smtClean="0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446213" y="1490663"/>
            <a:ext cx="3421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accent1"/>
                </a:solidFill>
                <a:latin typeface="Comic Sans MS" charset="0"/>
                <a:cs typeface="Arial" charset="0"/>
              </a:rPr>
              <a:t>约旦河</a:t>
            </a:r>
            <a:endParaRPr lang="en-US" altLang="zh-CN" sz="3200" b="1" smtClean="0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6" name="Arc 8"/>
          <p:cNvSpPr>
            <a:spLocks/>
          </p:cNvSpPr>
          <p:nvPr/>
        </p:nvSpPr>
        <p:spPr bwMode="auto">
          <a:xfrm flipH="1" flipV="1">
            <a:off x="15668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7" name="Arc 9"/>
          <p:cNvSpPr>
            <a:spLocks/>
          </p:cNvSpPr>
          <p:nvPr/>
        </p:nvSpPr>
        <p:spPr bwMode="auto">
          <a:xfrm flipH="1" flipV="1">
            <a:off x="12969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8" name="Arc 10"/>
          <p:cNvSpPr>
            <a:spLocks/>
          </p:cNvSpPr>
          <p:nvPr/>
        </p:nvSpPr>
        <p:spPr bwMode="auto">
          <a:xfrm flipH="1" flipV="1">
            <a:off x="1054100" y="1685925"/>
            <a:ext cx="18923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703263" y="5661025"/>
            <a:ext cx="79184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从耶利哥的东面观望约旦</a:t>
            </a:r>
            <a:endParaRPr lang="en-US" altLang="zh-CN" sz="3200" b="1">
              <a:solidFill>
                <a:srgbClr val="FFEA18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2424113" y="2979738"/>
            <a:ext cx="36814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chemeClr val="tx2"/>
                </a:solidFill>
                <a:latin typeface="Comic Sans MS" charset="0"/>
                <a:cs typeface="Arial" charset="0"/>
              </a:rPr>
              <a:t>现代的耶利哥城</a:t>
            </a:r>
            <a:endParaRPr lang="en-US" altLang="zh-CN" sz="3200" b="1" smtClean="0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grpSp>
        <p:nvGrpSpPr>
          <p:cNvPr id="54285" name="Group 14"/>
          <p:cNvGrpSpPr>
            <a:grpSpLocks/>
          </p:cNvGrpSpPr>
          <p:nvPr/>
        </p:nvGrpSpPr>
        <p:grpSpPr bwMode="auto">
          <a:xfrm>
            <a:off x="7948613" y="3429000"/>
            <a:ext cx="955675" cy="1330325"/>
            <a:chOff x="5007" y="2160"/>
            <a:chExt cx="602" cy="838"/>
          </a:xfrm>
        </p:grpSpPr>
        <p:grpSp>
          <p:nvGrpSpPr>
            <p:cNvPr id="54289" name="Group 15"/>
            <p:cNvGrpSpPr>
              <a:grpSpLocks/>
            </p:cNvGrpSpPr>
            <p:nvPr/>
          </p:nvGrpSpPr>
          <p:grpSpPr bwMode="auto">
            <a:xfrm>
              <a:off x="5007" y="2160"/>
              <a:ext cx="602" cy="838"/>
              <a:chOff x="5007" y="2160"/>
              <a:chExt cx="602" cy="838"/>
            </a:xfrm>
          </p:grpSpPr>
          <p:grpSp>
            <p:nvGrpSpPr>
              <p:cNvPr id="54291" name="Group 1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2" cy="838"/>
                <a:chOff x="5007" y="2160"/>
                <a:chExt cx="602" cy="838"/>
              </a:xfrm>
            </p:grpSpPr>
            <p:grpSp>
              <p:nvGrpSpPr>
                <p:cNvPr id="54293" name="Group 1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429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429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29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429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0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1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2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3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4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6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430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9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88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429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404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4294" name="Rectangle 33"/>
                <p:cNvSpPr>
                  <a:spLocks noChangeArrowheads="1"/>
                </p:cNvSpPr>
                <p:nvPr/>
              </p:nvSpPr>
              <p:spPr bwMode="auto">
                <a:xfrm>
                  <a:off x="5087" y="2520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4292" name="Rectangle 34"/>
              <p:cNvSpPr>
                <a:spLocks noChangeArrowheads="1"/>
              </p:cNvSpPr>
              <p:nvPr/>
            </p:nvSpPr>
            <p:spPr bwMode="auto">
              <a:xfrm>
                <a:off x="5054" y="263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4290" name="Rectangle 35"/>
            <p:cNvSpPr>
              <a:spLocks noChangeArrowheads="1"/>
            </p:cNvSpPr>
            <p:nvPr/>
          </p:nvSpPr>
          <p:spPr bwMode="auto">
            <a:xfrm>
              <a:off x="5204" y="2749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  <p:sp>
        <p:nvSpPr>
          <p:cNvPr id="54286" name="Text Box 36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sp>
        <p:nvSpPr>
          <p:cNvPr id="293925" name="Arc 37"/>
          <p:cNvSpPr>
            <a:spLocks/>
          </p:cNvSpPr>
          <p:nvPr/>
        </p:nvSpPr>
        <p:spPr bwMode="auto">
          <a:xfrm flipH="1" flipV="1">
            <a:off x="779463" y="1830388"/>
            <a:ext cx="1587500" cy="294163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926" name="Arc 38"/>
          <p:cNvSpPr>
            <a:spLocks/>
          </p:cNvSpPr>
          <p:nvPr/>
        </p:nvSpPr>
        <p:spPr bwMode="auto">
          <a:xfrm flipH="1" flipV="1">
            <a:off x="1890713" y="1762125"/>
            <a:ext cx="2365375" cy="1235075"/>
          </a:xfrm>
          <a:custGeom>
            <a:avLst/>
            <a:gdLst>
              <a:gd name="G0" fmla="+- 0 0 0"/>
              <a:gd name="G1" fmla="+- 21583 0 0"/>
              <a:gd name="G2" fmla="+- 21600 0 0"/>
              <a:gd name="T0" fmla="*/ 847 w 21600"/>
              <a:gd name="T1" fmla="*/ 0 h 21583"/>
              <a:gd name="T2" fmla="*/ 21600 w 21600"/>
              <a:gd name="T3" fmla="*/ 21583 h 21583"/>
              <a:gd name="T4" fmla="*/ 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</a:path>
              <a:path w="21600" h="21583" stroke="0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  <a:lnTo>
                  <a:pt x="0" y="2158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9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837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 smtClean="0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 smtClean="0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 smtClean="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 smtClean="0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8379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8383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4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224275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6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277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utoUpdateAnimBg="0"/>
      <p:bldP spid="224261" grpId="0" autoUpdateAnimBg="0"/>
      <p:bldP spid="224262" grpId="0" autoUpdateAnimBg="0"/>
      <p:bldP spid="224263" grpId="0" autoUpdateAnimBg="0"/>
      <p:bldP spid="224264" grpId="0" autoUpdateAnimBg="0"/>
      <p:bldP spid="224265" grpId="0" autoUpdateAnimBg="0"/>
      <p:bldP spid="224274" grpId="0" animBg="1"/>
      <p:bldP spid="224275" grpId="0" animBg="1"/>
      <p:bldP spid="224276" grpId="0" animBg="1"/>
      <p:bldP spid="2242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3262</TotalTime>
  <Words>1300</Words>
  <Application>Microsoft Macintosh PowerPoint</Application>
  <PresentationFormat>On-screen Show (4:3)</PresentationFormat>
  <Paragraphs>396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85" baseType="lpstr">
      <vt:lpstr>Arial</vt:lpstr>
      <vt:lpstr>ＭＳ Ｐゴシック</vt:lpstr>
      <vt:lpstr>Geneva</vt:lpstr>
      <vt:lpstr>Times</vt:lpstr>
      <vt:lpstr>Monotype Sorts</vt:lpstr>
      <vt:lpstr>Wingdings</vt:lpstr>
      <vt:lpstr>Times New Roman</vt:lpstr>
      <vt:lpstr>Comic Sans MS</vt:lpstr>
      <vt:lpstr>SimSun</vt:lpstr>
      <vt:lpstr>Hebpar</vt:lpstr>
      <vt:lpstr>Greekth</vt:lpstr>
      <vt:lpstr>华文细黑</vt:lpstr>
      <vt:lpstr>DFKai-SB</vt:lpstr>
      <vt:lpstr>新細明體</vt:lpstr>
      <vt:lpstr>Arial Black</vt:lpstr>
      <vt:lpstr>Alan Den</vt:lpstr>
      <vt:lpstr>Default Design</vt:lpstr>
      <vt:lpstr>1_untitled 3</vt:lpstr>
      <vt:lpstr>Orbit</vt:lpstr>
      <vt:lpstr>Title &amp; Bullets</vt:lpstr>
      <vt:lpstr>7_Default Design</vt:lpstr>
      <vt:lpstr>“起初”</vt:lpstr>
      <vt:lpstr>经卷名称</vt:lpstr>
      <vt:lpstr>创世记之问题</vt:lpstr>
      <vt:lpstr>与创世记同观的记录</vt:lpstr>
      <vt:lpstr>Black</vt:lpstr>
      <vt:lpstr>PowerPoint Presentation</vt:lpstr>
      <vt:lpstr>PowerPoint Presentation</vt:lpstr>
      <vt:lpstr>Black</vt:lpstr>
      <vt:lpstr>六天的创造</vt:lpstr>
      <vt:lpstr>六天创造</vt:lpstr>
      <vt:lpstr>第一天</vt:lpstr>
      <vt:lpstr>空虚混沌</vt:lpstr>
      <vt:lpstr>光</vt:lpstr>
      <vt:lpstr>第一天</vt:lpstr>
      <vt:lpstr>第二天</vt:lpstr>
      <vt:lpstr>空气</vt:lpstr>
      <vt:lpstr>天</vt:lpstr>
      <vt:lpstr>第二天</vt:lpstr>
      <vt:lpstr>第三天</vt:lpstr>
      <vt:lpstr>地和海</vt:lpstr>
      <vt:lpstr>青草</vt:lpstr>
      <vt:lpstr>第三天</vt:lpstr>
      <vt:lpstr>第四天</vt:lpstr>
      <vt:lpstr>太阳与月亮</vt:lpstr>
      <vt:lpstr>太阳</vt:lpstr>
      <vt:lpstr>月阳</vt:lpstr>
      <vt:lpstr>从星</vt:lpstr>
      <vt:lpstr>第四天</vt:lpstr>
      <vt:lpstr>第五天</vt:lpstr>
      <vt:lpstr>雀鸟</vt:lpstr>
      <vt:lpstr>金鱼</vt:lpstr>
      <vt:lpstr>企鹅</vt:lpstr>
      <vt:lpstr>滋生繁多</vt:lpstr>
      <vt:lpstr>第五天</vt:lpstr>
      <vt:lpstr>动物</vt:lpstr>
      <vt:lpstr>人</vt:lpstr>
      <vt:lpstr>女人</vt:lpstr>
      <vt:lpstr>命令</vt:lpstr>
      <vt:lpstr>总结</vt:lpstr>
      <vt:lpstr>第七日</vt:lpstr>
      <vt:lpstr>安息</vt:lpstr>
      <vt:lpstr>六天的创造</vt:lpstr>
      <vt:lpstr>创造或进化论 ？</vt:lpstr>
      <vt:lpstr>神在第六日 创造了恐龙 </vt:lpstr>
      <vt:lpstr>进化论是依据转变的理论 </vt:lpstr>
      <vt:lpstr>Expelled Movie Clip</vt:lpstr>
      <vt:lpstr>Black</vt:lpstr>
      <vt:lpstr>The 24-Hour View</vt:lpstr>
      <vt:lpstr>為何24小時?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Castles-Problem: Evolution &amp; Creation 00408</vt:lpstr>
      <vt:lpstr>Castles-Solution: Evolution &amp; Creation 00409</vt:lpstr>
      <vt:lpstr>AiG Web Address 00439</vt:lpstr>
      <vt:lpstr>Expelled Movie Clip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</dc:title>
  <dc:creator>user</dc:creator>
  <cp:lastModifiedBy>Rick Griffith</cp:lastModifiedBy>
  <cp:revision>211</cp:revision>
  <dcterms:created xsi:type="dcterms:W3CDTF">2006-10-18T02:07:35Z</dcterms:created>
  <dcterms:modified xsi:type="dcterms:W3CDTF">2016-01-04T04:54:44Z</dcterms:modified>
</cp:coreProperties>
</file>